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256" r:id="rId2"/>
    <p:sldId id="299" r:id="rId3"/>
    <p:sldId id="361" r:id="rId4"/>
    <p:sldId id="348" r:id="rId5"/>
    <p:sldId id="355" r:id="rId6"/>
    <p:sldId id="358" r:id="rId7"/>
    <p:sldId id="3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76667"/>
  </p:normalViewPr>
  <p:slideViewPr>
    <p:cSldViewPr snapToGrid="0">
      <p:cViewPr varScale="1">
        <p:scale>
          <a:sx n="129" d="100"/>
          <a:sy n="129" d="100"/>
        </p:scale>
        <p:origin x="1880" y="176"/>
      </p:cViewPr>
      <p:guideLst/>
    </p:cSldViewPr>
  </p:slideViewPr>
  <p:outlineViewPr>
    <p:cViewPr>
      <p:scale>
        <a:sx n="33" d="100"/>
        <a:sy n="33" d="100"/>
      </p:scale>
      <p:origin x="0" y="-2270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81000" y="4213860"/>
            <a:ext cx="6164580" cy="4991100"/>
          </a:xfrm>
          <a:prstGeom prst="rect">
            <a:avLst/>
          </a:prstGeom>
        </p:spPr>
        <p:txBody>
          <a:bodyPr spcFirstLastPara="1" wrap="square" lIns="91425" tIns="91425" rIns="91425" bIns="91425" anchor="t" anchorCtr="0">
            <a:noAutofit/>
          </a:bodyPr>
          <a:lstStyle/>
          <a:p>
            <a:pPr marL="0" indent="0">
              <a:buNone/>
            </a:pPr>
            <a:r>
              <a:rPr lang="en-US" sz="1100" dirty="0">
                <a:latin typeface="Times New Roman" panose="02020603050405020304" pitchFamily="18" charset="0"/>
                <a:cs typeface="Times New Roman" panose="02020603050405020304" pitchFamily="18" charset="0"/>
              </a:rPr>
              <a:t>Script: Tiers I, II,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Part III of the module is always an outside resource that reflects the philosophy and values we are studying. It is a deep dive into our philosophies and values; where they originated, why its important today, and what it looks like in action. Part III is intended to go For Know Your Job, Do Your Job we are using the book </a:t>
            </a:r>
            <a:r>
              <a:rPr lang="en-US" sz="1200" b="0" i="1" u="sng" dirty="0">
                <a:solidFill>
                  <a:srgbClr val="000000"/>
                </a:solidFill>
                <a:effectLst/>
                <a:latin typeface="Times New Roman" panose="02020603050405020304" pitchFamily="18" charset="0"/>
                <a:cs typeface="Times New Roman" panose="02020603050405020304" pitchFamily="18" charset="0"/>
              </a:rPr>
              <a:t>Extreme Leadership How U.S. Navy Seals Lead and Win</a:t>
            </a:r>
            <a:r>
              <a:rPr lang="en-US" sz="1200" b="0" i="1" dirty="0">
                <a:solidFill>
                  <a:srgbClr val="000000"/>
                </a:solidFill>
                <a:effectLst/>
                <a:latin typeface="Times New Roman" panose="02020603050405020304" pitchFamily="18" charset="0"/>
                <a:cs typeface="Times New Roman" panose="02020603050405020304" pitchFamily="18" charset="0"/>
              </a:rPr>
              <a:t>. </a:t>
            </a:r>
            <a:r>
              <a:rPr lang="en-US" sz="1200" b="0" dirty="0">
                <a:solidFill>
                  <a:srgbClr val="000000"/>
                </a:solidFill>
                <a:effectLst/>
                <a:latin typeface="Times New Roman" panose="02020603050405020304" pitchFamily="18" charset="0"/>
                <a:cs typeface="Times New Roman" panose="02020603050405020304" pitchFamily="18" charset="0"/>
              </a:rPr>
              <a:t>A summary of each book is available in the resource </a:t>
            </a:r>
            <a:r>
              <a:rPr lang="en-US" sz="1200" dirty="0">
                <a:latin typeface="Times New Roman" panose="02020603050405020304" pitchFamily="18" charset="0"/>
                <a:cs typeface="Times New Roman" panose="02020603050405020304" pitchFamily="18" charset="0"/>
              </a:rPr>
              <a:t>f</a:t>
            </a:r>
            <a:r>
              <a:rPr lang="en-US" sz="1200" b="0" dirty="0">
                <a:solidFill>
                  <a:srgbClr val="000000"/>
                </a:solidFill>
                <a:effectLst/>
                <a:latin typeface="Times New Roman" panose="02020603050405020304" pitchFamily="18" charset="0"/>
                <a:cs typeface="Times New Roman" panose="02020603050405020304" pitchFamily="18" charset="0"/>
              </a:rPr>
              <a:t>older.</a:t>
            </a:r>
            <a:r>
              <a:rPr lang="en-US"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156879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1960" y="4343400"/>
            <a:ext cx="6096000" cy="4594860"/>
          </a:xfrm>
        </p:spPr>
        <p:txBody>
          <a:bodyPr/>
          <a:lstStyle/>
          <a:p>
            <a:pPr marL="0" indent="0">
              <a:buClrTx/>
              <a:buSzTx/>
              <a:buNone/>
              <a:defRPr/>
            </a:pPr>
            <a:r>
              <a:rPr lang="en-US" sz="1200" dirty="0">
                <a:latin typeface="Times New Roman" panose="02020603050405020304" pitchFamily="18" charset="0"/>
                <a:cs typeface="Times New Roman" panose="02020603050405020304" pitchFamily="18" charset="0"/>
              </a:rPr>
              <a:t>Script for levels I, II, III</a:t>
            </a:r>
          </a:p>
          <a:p>
            <a:pPr marL="0" indent="0">
              <a:buClrTx/>
              <a:buSzTx/>
              <a:buNone/>
              <a:defRPr/>
            </a:pPr>
            <a:r>
              <a:rPr lang="en-US" sz="1200" dirty="0">
                <a:latin typeface="Times New Roman" panose="02020603050405020304" pitchFamily="18" charset="0"/>
                <a:cs typeface="Times New Roman" panose="02020603050405020304" pitchFamily="18" charset="0"/>
              </a:rPr>
              <a:t>Facilitator: </a:t>
            </a:r>
          </a:p>
          <a:p>
            <a:pPr marL="0" indent="0">
              <a:buNone/>
            </a:pPr>
            <a:r>
              <a:rPr lang="en-US" sz="1200" b="0" i="0" dirty="0">
                <a:solidFill>
                  <a:srgbClr val="000000"/>
                </a:solidFill>
                <a:effectLst/>
                <a:latin typeface="Times New Roman" panose="02020603050405020304" pitchFamily="18" charset="0"/>
                <a:cs typeface="Times New Roman" panose="02020603050405020304" pitchFamily="18" charset="0"/>
              </a:rPr>
              <a:t>When we began the Leadership Academy, we looked for books that were recommended over and over as the “best” books to use for leadership professional growth. In today’s philosophy “Know Your Job, Do Your Job”, we are going to examine a few quotes from </a:t>
            </a:r>
            <a:r>
              <a:rPr lang="en-US" sz="1200" b="0" i="1" dirty="0">
                <a:solidFill>
                  <a:srgbClr val="000000"/>
                </a:solidFill>
                <a:effectLst/>
                <a:latin typeface="Times New Roman" panose="02020603050405020304" pitchFamily="18" charset="0"/>
                <a:cs typeface="Times New Roman" panose="02020603050405020304" pitchFamily="18" charset="0"/>
              </a:rPr>
              <a:t>Extreme Leadership How U.S. Navy Seals Lead and Win. </a:t>
            </a:r>
            <a:r>
              <a:rPr lang="en-US" sz="1200" b="0" i="0" dirty="0">
                <a:solidFill>
                  <a:srgbClr val="000000"/>
                </a:solidFill>
                <a:effectLst/>
                <a:latin typeface="Times New Roman" panose="02020603050405020304" pitchFamily="18" charset="0"/>
                <a:cs typeface="Times New Roman" panose="02020603050405020304" pitchFamily="18" charset="0"/>
              </a:rPr>
              <a:t>In this book, U.S. Navy Seal Officers Willink and Babin share lessons learned on the battlefield. Using their experience as leaders of the most highly decorated special forces unit in the Iraq war, they teach strategies to succeed in life and at work (summary available in resource folder). </a:t>
            </a: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participants to organize themselves into groups of three. Read the quote on the screen or ask someone to read it aloud. As a leader you are responsible for establishing the expected standard and evaluating whether an employee has met, exceeded, or heaven forbid, not met that standard.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Thinking about the value, “Do it the right way, not the easy way,” discuss the following:</a:t>
            </a:r>
          </a:p>
          <a:p>
            <a:pPr marL="0" indent="0">
              <a:buClrTx/>
              <a:buSzTx/>
              <a:buNone/>
              <a:defRPr/>
            </a:pPr>
            <a:r>
              <a:rPr lang="en-US" sz="1200" dirty="0">
                <a:latin typeface="Times New Roman" panose="02020603050405020304" pitchFamily="18" charset="0"/>
                <a:cs typeface="Times New Roman" panose="02020603050405020304" pitchFamily="18" charset="0"/>
              </a:rPr>
              <a:t>101 –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How does do it the right way, not the easy way apply to know your job, and doing your job?</a:t>
            </a:r>
          </a:p>
          <a:p>
            <a:pPr marL="0" indent="0">
              <a:buClrTx/>
              <a:buSzTx/>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201 – As a leader, how do you communicate expectations and the expected level of performance for each job at your site and/or in your department?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301 –</a:t>
            </a:r>
            <a:r>
              <a:rPr lang="en-US" sz="1200" dirty="0">
                <a:latin typeface="Times New Roman" panose="02020603050405020304" pitchFamily="18" charset="0"/>
                <a:cs typeface="Times New Roman" panose="02020603050405020304" pitchFamily="18" charset="0"/>
              </a:rPr>
              <a:t>Dr. Dan Kaiser used to talk about our saying “there is a right way, a wrong way, and the Clovis way”. How does this saying apply to the value do it the right way, not the easy way?</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groups to share their responses.</a:t>
            </a:r>
          </a:p>
          <a:p>
            <a:pPr marL="15875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65686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One of our core values is “ever day is an interview”. Read the quote on the screen from </a:t>
            </a:r>
            <a:r>
              <a:rPr lang="en-US" sz="1200" i="1" dirty="0">
                <a:latin typeface="Times New Roman" panose="02020603050405020304" pitchFamily="18" charset="0"/>
                <a:ea typeface="Calibri" panose="020F0502020204030204" pitchFamily="34" charset="0"/>
                <a:cs typeface="Times New Roman" panose="02020603050405020304" pitchFamily="18" charset="0"/>
              </a:rPr>
              <a:t>Extreme Ownership</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a small group of 3 think about the quote and discuss one or more of the following (facilitator’s choice):</a:t>
            </a:r>
          </a:p>
          <a:p>
            <a:pPr marL="0" indent="0">
              <a:buNone/>
            </a:pPr>
            <a:r>
              <a:rPr lang="en-US" sz="1200" dirty="0">
                <a:latin typeface="Times New Roman" panose="02020603050405020304" pitchFamily="18" charset="0"/>
                <a:cs typeface="Times New Roman" panose="02020603050405020304" pitchFamily="18" charset="0"/>
              </a:rPr>
              <a:t>101 – As a leader in CUSD do you feel you have anything to prove? Explain why or why not. What do you have to prove? Use specific examples.</a:t>
            </a:r>
          </a:p>
          <a:p>
            <a:pPr marL="0" indent="0">
              <a:buNone/>
            </a:pPr>
            <a:r>
              <a:rPr lang="en-US" sz="1200" dirty="0">
                <a:latin typeface="Times New Roman" panose="02020603050405020304" pitchFamily="18" charset="0"/>
                <a:cs typeface="Times New Roman" panose="02020603050405020304" pitchFamily="18" charset="0"/>
              </a:rPr>
              <a:t>201 – As a leader, who are your team members and how do you take care of them? How does the larger organization, CUSD, take care of its team member? Give examples.</a:t>
            </a:r>
          </a:p>
          <a:p>
            <a:pPr marL="0" indent="0">
              <a:buNone/>
            </a:pPr>
            <a:r>
              <a:rPr lang="en-US" sz="1200" dirty="0">
                <a:latin typeface="Times New Roman" panose="02020603050405020304" pitchFamily="18" charset="0"/>
                <a:cs typeface="Times New Roman" panose="02020603050405020304" pitchFamily="18" charset="0"/>
              </a:rPr>
              <a:t>301 – As a leader what or whose long-term interests and well-being are you looking out for? Provide specific examples.</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groups to share their responses.</a:t>
            </a:r>
          </a:p>
          <a:p>
            <a:pPr marL="0" indent="0">
              <a:buNone/>
            </a:pPr>
            <a:endParaRPr lang="en-US" sz="1200" dirty="0">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393987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marL="0" indent="0">
              <a:buClrTx/>
              <a:buSzTx/>
              <a:buNone/>
              <a:defRPr/>
            </a:pPr>
            <a:r>
              <a:rPr lang="en-US" sz="1200" dirty="0">
                <a:latin typeface="Times New Roman" panose="02020603050405020304" pitchFamily="18" charset="0"/>
                <a:cs typeface="Times New Roman" panose="02020603050405020304" pitchFamily="18" charset="0"/>
              </a:rPr>
              <a:t>Script for levels I, II, and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An activity discussing various aspects of leadership is included with each CUSD Philosophy. Today’s discussion is around the dichotomy of leadership as described in the book </a:t>
            </a:r>
            <a:r>
              <a:rPr lang="en-US" sz="1200" i="1" dirty="0">
                <a:latin typeface="Times New Roman" panose="02020603050405020304" pitchFamily="18" charset="0"/>
                <a:cs typeface="Times New Roman" panose="02020603050405020304" pitchFamily="18" charset="0"/>
              </a:rPr>
              <a:t>Extreme Ownership</a:t>
            </a:r>
            <a:r>
              <a:rPr lang="en-US" sz="1200" dirty="0">
                <a:latin typeface="Times New Roman" panose="02020603050405020304" pitchFamily="18" charset="0"/>
                <a:cs typeface="Times New Roman" panose="02020603050405020304" pitchFamily="18" charset="0"/>
              </a:rPr>
              <a:t>. The definition of a dichotomy is two things that are represented as being opposed or entirely different. Let’s take a little time to examine the dichotomies listed on the screen.</a:t>
            </a:r>
          </a:p>
          <a:p>
            <a:pPr marL="0"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a small group discuss each of the dichotomies on the screen.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latin typeface="Times New Roman" panose="02020603050405020304" pitchFamily="18" charset="0"/>
                <a:cs typeface="Times New Roman" panose="02020603050405020304" pitchFamily="18" charset="0"/>
              </a:rPr>
              <a:t>101 </a:t>
            </a:r>
            <a:r>
              <a:rPr lang="en-US" sz="1200">
                <a:latin typeface="Times New Roman" panose="02020603050405020304" pitchFamily="18" charset="0"/>
                <a:cs typeface="Times New Roman" panose="02020603050405020304" pitchFamily="18" charset="0"/>
              </a:rPr>
              <a:t>- For </a:t>
            </a:r>
            <a:r>
              <a:rPr lang="en-US" sz="1200" dirty="0">
                <a:latin typeface="Times New Roman" panose="02020603050405020304" pitchFamily="18" charset="0"/>
                <a:cs typeface="Times New Roman" panose="02020603050405020304" pitchFamily="18" charset="0"/>
              </a:rPr>
              <a:t>each </a:t>
            </a:r>
            <a:r>
              <a:rPr lang="en-US" sz="1200">
                <a:latin typeface="Times New Roman" panose="02020603050405020304" pitchFamily="18" charset="0"/>
                <a:cs typeface="Times New Roman" panose="02020603050405020304" pitchFamily="18" charset="0"/>
              </a:rPr>
              <a:t>dichotomy discuss, how </a:t>
            </a:r>
            <a:r>
              <a:rPr lang="en-US" sz="1200" dirty="0">
                <a:latin typeface="Times New Roman" panose="02020603050405020304" pitchFamily="18" charset="0"/>
                <a:cs typeface="Times New Roman" panose="02020603050405020304" pitchFamily="18" charset="0"/>
              </a:rPr>
              <a:t>it relates to the philosophies and values of Clovis Unified. </a:t>
            </a:r>
          </a:p>
          <a:p>
            <a:pPr marL="0" indent="0">
              <a:buNone/>
            </a:pPr>
            <a:r>
              <a:rPr lang="en-US" sz="1200" dirty="0">
                <a:latin typeface="Times New Roman" panose="02020603050405020304" pitchFamily="18" charset="0"/>
                <a:cs typeface="Times New Roman" panose="02020603050405020304" pitchFamily="18" charset="0"/>
              </a:rPr>
              <a:t>201 - Do you agree that each dichotomy describes the characteristic of a good leader? Explain your thinking.</a:t>
            </a:r>
          </a:p>
          <a:p>
            <a:pPr marL="0" indent="0">
              <a:buNone/>
            </a:pPr>
            <a:r>
              <a:rPr lang="en-US" sz="1200" dirty="0">
                <a:latin typeface="Times New Roman" panose="02020603050405020304" pitchFamily="18" charset="0"/>
                <a:cs typeface="Times New Roman" panose="02020603050405020304" pitchFamily="18" charset="0"/>
              </a:rPr>
              <a:t>301 - As an individual choose one of the dichotomies in which you need to improve and one in which you feel confident. Why do you feel confident? What is the evidence used to measure your success? Prepare a plan for improvement in your chosen dichotomy. Share your thoughts with a mentor or supervisor asking them for feedback. Take the time to reflect and revise your plan throughout your tenure as an administrator.</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groups to share their responses for question 101 and 102. Ask if there are any volunteers to share question 301. Facilitator may model if they wish.</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48793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428202"/>
            <a:ext cx="788670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Google Shape;202;p24">
            <a:extLst>
              <a:ext uri="{FF2B5EF4-FFF2-40B4-BE49-F238E27FC236}">
                <a16:creationId xmlns:a16="http://schemas.microsoft.com/office/drawing/2014/main" id="{7651412B-19BA-C25C-17E5-D060708382C3}"/>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CFCE843F-6233-1C05-8CED-82F3FF3DB8FD}"/>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8E0E3FFB-F1D4-3552-107A-90B45AABD57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7874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Know Y</a:t>
            </a:r>
            <a:r>
              <a:rPr lang="en-US" sz="4000" dirty="0"/>
              <a:t>o</a:t>
            </a:r>
            <a:r>
              <a:rPr lang="en" sz="4000" dirty="0"/>
              <a:t>ur Job, Do Your Job</a:t>
            </a:r>
            <a:endParaRPr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00" y="2072850"/>
            <a:ext cx="4284000" cy="997800"/>
          </a:xfrm>
        </p:spPr>
        <p:txBody>
          <a:bodyPr/>
          <a:lstStyle/>
          <a:p>
            <a:r>
              <a:rPr lang="en-US" dirty="0"/>
              <a:t>Part III</a:t>
            </a:r>
          </a:p>
        </p:txBody>
      </p:sp>
    </p:spTree>
    <p:extLst>
      <p:ext uri="{BB962C8B-B14F-4D97-AF65-F5344CB8AC3E}">
        <p14:creationId xmlns:p14="http://schemas.microsoft.com/office/powerpoint/2010/main" val="154457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ct val="90000"/>
              </a:lnSpc>
            </a:pPr>
            <a:br>
              <a:rPr lang="en-US" sz="2100" b="0" dirty="0"/>
            </a:br>
            <a:br>
              <a:rPr lang="en-US" sz="2100" b="0" dirty="0"/>
            </a:br>
            <a:br>
              <a:rPr lang="en-US" sz="3000" dirty="0">
                <a:ea typeface="Times New Roman" panose="02020603050405020304" pitchFamily="18" charset="0"/>
              </a:rPr>
            </a:br>
            <a:br>
              <a:rPr lang="en-US" sz="2100" b="0" dirty="0"/>
            </a:br>
            <a:br>
              <a:rPr lang="en-US" sz="2100" dirty="0">
                <a:latin typeface="Times New Roman" panose="02020603050405020304" pitchFamily="18" charset="0"/>
                <a:ea typeface="Times New Roman" panose="02020603050405020304" pitchFamily="18" charset="0"/>
              </a:rPr>
            </a:br>
            <a:endParaRPr lang="en-US" sz="2100" dirty="0"/>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2327563" y="1711636"/>
            <a:ext cx="6378979" cy="2527855"/>
          </a:xfrm>
        </p:spPr>
        <p:txBody>
          <a:bodyPr>
            <a:normAutofit lnSpcReduction="10000"/>
          </a:bodyPr>
          <a:lstStyle/>
          <a:p>
            <a:r>
              <a:rPr lang="en-US" sz="2400" dirty="0"/>
              <a:t>“When setting expectations, no matter what has been said or written, if substandard performance is accepted and no one is held accountable – if there are no consequences – that poor performance becomes the new standard.</a:t>
            </a:r>
          </a:p>
          <a:p>
            <a:pPr algn="r"/>
            <a:endParaRPr lang="en-US" sz="2400" dirty="0"/>
          </a:p>
          <a:p>
            <a:pPr algn="r"/>
            <a:r>
              <a:rPr lang="en-US" sz="2400" dirty="0"/>
              <a:t>Extreme Ownership, p. 54</a:t>
            </a:r>
          </a:p>
        </p:txBody>
      </p:sp>
      <p:sp>
        <p:nvSpPr>
          <p:cNvPr id="3" name="TextBox 2">
            <a:extLst>
              <a:ext uri="{FF2B5EF4-FFF2-40B4-BE49-F238E27FC236}">
                <a16:creationId xmlns:a16="http://schemas.microsoft.com/office/drawing/2014/main" id="{AA3AD6F2-4D59-FF56-E9B0-E6521FE6D660}"/>
              </a:ext>
            </a:extLst>
          </p:cNvPr>
          <p:cNvSpPr txBox="1"/>
          <p:nvPr/>
        </p:nvSpPr>
        <p:spPr>
          <a:xfrm>
            <a:off x="586720" y="274638"/>
            <a:ext cx="7970562" cy="570797"/>
          </a:xfrm>
          <a:prstGeom prst="rect">
            <a:avLst/>
          </a:prstGeom>
          <a:noFill/>
        </p:spPr>
        <p:txBody>
          <a:bodyPr wrap="square">
            <a:spAutoFit/>
          </a:bodyPr>
          <a:lstStyle/>
          <a:p>
            <a:pPr algn="ctr">
              <a:lnSpc>
                <a:spcPct val="107000"/>
              </a:lnSpc>
            </a:pPr>
            <a:r>
              <a:rPr lang="en-US" sz="3000" b="1" dirty="0">
                <a:solidFill>
                  <a:srgbClr val="004990"/>
                </a:solidFill>
                <a:latin typeface="+mj-lt"/>
                <a:ea typeface="Calibri" panose="020F0502020204030204" pitchFamily="34" charset="0"/>
                <a:cs typeface="Avenir-Book"/>
              </a:rPr>
              <a:t>Do it the right way, not the easy way</a:t>
            </a:r>
          </a:p>
        </p:txBody>
      </p:sp>
      <p:pic>
        <p:nvPicPr>
          <p:cNvPr id="1026" name="Picture 2">
            <a:extLst>
              <a:ext uri="{FF2B5EF4-FFF2-40B4-BE49-F238E27FC236}">
                <a16:creationId xmlns:a16="http://schemas.microsoft.com/office/drawing/2014/main" id="{862C39AC-2533-C1FB-92A7-9FB1786ED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20" y="1596043"/>
            <a:ext cx="1512041" cy="228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7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5076" y="736600"/>
            <a:ext cx="7601699" cy="977900"/>
          </a:xfrm>
        </p:spPr>
        <p:txBody>
          <a:bodyPr>
            <a:normAutofit fontScale="90000"/>
          </a:bodyPr>
          <a:lstStyle/>
          <a:p>
            <a:pPr>
              <a:lnSpc>
                <a:spcPct val="90000"/>
              </a:lnSpc>
            </a:pPr>
            <a:br>
              <a:rPr lang="en-US" sz="2100" b="0" dirty="0">
                <a:solidFill>
                  <a:srgbClr val="000000"/>
                </a:solidFill>
              </a:rPr>
            </a:br>
            <a:br>
              <a:rPr lang="en-US" sz="2100" b="0" dirty="0">
                <a:solidFill>
                  <a:srgbClr val="000000"/>
                </a:solidFill>
              </a:rPr>
            </a:br>
            <a:br>
              <a:rPr lang="en-US" sz="3000" dirty="0">
                <a:ea typeface="Times New Roman" panose="02020603050405020304" pitchFamily="18" charset="0"/>
              </a:rPr>
            </a:br>
            <a:br>
              <a:rPr lang="en-US" sz="2100" b="0" dirty="0">
                <a:solidFill>
                  <a:srgbClr val="000000"/>
                </a:solidFill>
              </a:rPr>
            </a:br>
            <a:br>
              <a:rPr lang="en-US" sz="2100" dirty="0">
                <a:latin typeface="Times New Roman" panose="02020603050405020304" pitchFamily="18" charset="0"/>
                <a:ea typeface="Times New Roman" panose="02020603050405020304" pitchFamily="18" charset="0"/>
              </a:rPr>
            </a:br>
            <a:endParaRPr lang="en-US" sz="2100" dirty="0"/>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875539" y="1917699"/>
            <a:ext cx="7409171" cy="2489202"/>
          </a:xfrm>
        </p:spPr>
        <p:txBody>
          <a:bodyPr>
            <a:normAutofit fontScale="92500" lnSpcReduction="20000"/>
          </a:bodyPr>
          <a:lstStyle/>
          <a:p>
            <a:r>
              <a:rPr lang="en-US" sz="3000" dirty="0"/>
              <a:t>“A leader has nothing to prove but everything to prove. Leaders must earn respect and prove themselves worthy, demonstrating they will take care of their team, look out for long-term interests, and well-being. In that respect a leader has everything to prove every day.”</a:t>
            </a:r>
          </a:p>
          <a:p>
            <a:pPr algn="r"/>
            <a:r>
              <a:rPr lang="en-US" sz="1500" dirty="0"/>
              <a:t>Extreme Ownership, p. 277</a:t>
            </a:r>
          </a:p>
        </p:txBody>
      </p:sp>
      <p:sp>
        <p:nvSpPr>
          <p:cNvPr id="3" name="TextBox 2">
            <a:extLst>
              <a:ext uri="{FF2B5EF4-FFF2-40B4-BE49-F238E27FC236}">
                <a16:creationId xmlns:a16="http://schemas.microsoft.com/office/drawing/2014/main" id="{AA3AD6F2-4D59-FF56-E9B0-E6521FE6D660}"/>
              </a:ext>
            </a:extLst>
          </p:cNvPr>
          <p:cNvSpPr txBox="1"/>
          <p:nvPr/>
        </p:nvSpPr>
        <p:spPr>
          <a:xfrm>
            <a:off x="586719" y="583768"/>
            <a:ext cx="7970562" cy="570862"/>
          </a:xfrm>
          <a:prstGeom prst="rect">
            <a:avLst/>
          </a:prstGeom>
          <a:noFill/>
        </p:spPr>
        <p:txBody>
          <a:bodyPr wrap="square">
            <a:spAutoFit/>
          </a:bodyPr>
          <a:lstStyle/>
          <a:p>
            <a:pPr algn="ctr">
              <a:lnSpc>
                <a:spcPct val="107000"/>
              </a:lnSpc>
            </a:pPr>
            <a:r>
              <a:rPr lang="en-US" sz="3000" b="1" dirty="0">
                <a:solidFill>
                  <a:srgbClr val="004990"/>
                </a:solidFill>
                <a:latin typeface="+mj-lt"/>
                <a:ea typeface="Calibri" panose="020F0502020204030204" pitchFamily="34" charset="0"/>
                <a:cs typeface="Avenir-Book"/>
              </a:rPr>
              <a:t>Every day is an interview. </a:t>
            </a:r>
          </a:p>
        </p:txBody>
      </p:sp>
      <p:pic>
        <p:nvPicPr>
          <p:cNvPr id="2" name="Picture 2">
            <a:extLst>
              <a:ext uri="{FF2B5EF4-FFF2-40B4-BE49-F238E27FC236}">
                <a16:creationId xmlns:a16="http://schemas.microsoft.com/office/drawing/2014/main" id="{E149A103-5E35-9097-1BA5-A8BD52376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94" y="131313"/>
            <a:ext cx="930064" cy="14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5076" y="736600"/>
            <a:ext cx="7601699" cy="977900"/>
          </a:xfrm>
        </p:spPr>
        <p:txBody>
          <a:bodyPr>
            <a:normAutofit fontScale="90000"/>
          </a:bodyPr>
          <a:lstStyle/>
          <a:p>
            <a:pPr>
              <a:lnSpc>
                <a:spcPct val="90000"/>
              </a:lnSpc>
            </a:pPr>
            <a:br>
              <a:rPr lang="en-US" sz="2100" b="0" dirty="0">
                <a:solidFill>
                  <a:srgbClr val="000000"/>
                </a:solidFill>
              </a:rPr>
            </a:br>
            <a:br>
              <a:rPr lang="en-US" sz="2100" b="0" dirty="0">
                <a:solidFill>
                  <a:srgbClr val="000000"/>
                </a:solidFill>
              </a:rPr>
            </a:br>
            <a:br>
              <a:rPr lang="en-US" sz="3000" dirty="0">
                <a:ea typeface="Times New Roman" panose="02020603050405020304" pitchFamily="18" charset="0"/>
              </a:rPr>
            </a:br>
            <a:br>
              <a:rPr lang="en-US" sz="2100" b="0" dirty="0">
                <a:solidFill>
                  <a:srgbClr val="000000"/>
                </a:solidFill>
              </a:rPr>
            </a:br>
            <a:br>
              <a:rPr lang="en-US" sz="2100" dirty="0">
                <a:latin typeface="Times New Roman" panose="02020603050405020304" pitchFamily="18" charset="0"/>
                <a:ea typeface="Times New Roman" panose="02020603050405020304" pitchFamily="18" charset="0"/>
              </a:rPr>
            </a:br>
            <a:endParaRPr lang="en-US" sz="2100" dirty="0"/>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867414" y="1643642"/>
            <a:ext cx="7409171" cy="2953001"/>
          </a:xfrm>
        </p:spPr>
        <p:txBody>
          <a:bodyPr>
            <a:normAutofit/>
          </a:bodyPr>
          <a:lstStyle/>
          <a:p>
            <a:r>
              <a:rPr lang="en-US" sz="2000" i="1" dirty="0"/>
              <a:t>A good leader must be:</a:t>
            </a:r>
          </a:p>
          <a:p>
            <a:pPr marL="342900" indent="-342900">
              <a:buClr>
                <a:srgbClr val="004990"/>
              </a:buClr>
              <a:buFont typeface="Arial" panose="020B0604020202020204" pitchFamily="34" charset="0"/>
              <a:buChar char="•"/>
            </a:pPr>
            <a:r>
              <a:rPr lang="en-US" sz="2000" dirty="0"/>
              <a:t>competitive but a gracious loser</a:t>
            </a:r>
          </a:p>
          <a:p>
            <a:pPr marL="342900" indent="-342900">
              <a:buClr>
                <a:srgbClr val="004990"/>
              </a:buClr>
              <a:buFont typeface="Arial" panose="020B0604020202020204" pitchFamily="34" charset="0"/>
              <a:buChar char="•"/>
            </a:pPr>
            <a:r>
              <a:rPr lang="en-US" sz="2000" dirty="0"/>
              <a:t>a leader and a follower</a:t>
            </a:r>
          </a:p>
          <a:p>
            <a:pPr marL="342900" indent="-342900">
              <a:buClr>
                <a:srgbClr val="004990"/>
              </a:buClr>
              <a:buFont typeface="Arial" panose="020B0604020202020204" pitchFamily="34" charset="0"/>
              <a:buChar char="•"/>
            </a:pPr>
            <a:r>
              <a:rPr lang="en-US" sz="2000" dirty="0"/>
              <a:t>close with the troops but not so close that one becomes more important than another or more important than the good of the team</a:t>
            </a:r>
          </a:p>
          <a:p>
            <a:pPr marL="342900" indent="-342900">
              <a:buClr>
                <a:srgbClr val="004990"/>
              </a:buClr>
              <a:buFont typeface="Arial" panose="020B0604020202020204" pitchFamily="34" charset="0"/>
              <a:buChar char="•"/>
            </a:pPr>
            <a:r>
              <a:rPr lang="en-US" sz="2000" dirty="0"/>
              <a:t>strong but have endurance</a:t>
            </a:r>
          </a:p>
          <a:p>
            <a:pPr marL="342900" indent="-342900">
              <a:buClr>
                <a:srgbClr val="004990"/>
              </a:buClr>
              <a:buFont typeface="Arial" panose="020B0604020202020204" pitchFamily="34" charset="0"/>
              <a:buChar char="•"/>
            </a:pPr>
            <a:r>
              <a:rPr lang="en-US" sz="2000" dirty="0"/>
              <a:t>aggressive not overbearing</a:t>
            </a:r>
          </a:p>
          <a:p>
            <a:pPr algn="r"/>
            <a:endParaRPr lang="en-US" sz="1350" dirty="0"/>
          </a:p>
          <a:p>
            <a:pPr algn="r"/>
            <a:r>
              <a:rPr lang="en-US" sz="1350" dirty="0"/>
              <a:t>Extreme Ownership, pps. 277-288</a:t>
            </a:r>
          </a:p>
        </p:txBody>
      </p:sp>
      <p:sp>
        <p:nvSpPr>
          <p:cNvPr id="3" name="TextBox 2">
            <a:extLst>
              <a:ext uri="{FF2B5EF4-FFF2-40B4-BE49-F238E27FC236}">
                <a16:creationId xmlns:a16="http://schemas.microsoft.com/office/drawing/2014/main" id="{AA3AD6F2-4D59-FF56-E9B0-E6521FE6D660}"/>
              </a:ext>
            </a:extLst>
          </p:cNvPr>
          <p:cNvSpPr txBox="1"/>
          <p:nvPr/>
        </p:nvSpPr>
        <p:spPr>
          <a:xfrm>
            <a:off x="594843" y="546857"/>
            <a:ext cx="7970562" cy="570862"/>
          </a:xfrm>
          <a:prstGeom prst="rect">
            <a:avLst/>
          </a:prstGeom>
          <a:noFill/>
        </p:spPr>
        <p:txBody>
          <a:bodyPr wrap="square">
            <a:spAutoFit/>
          </a:bodyPr>
          <a:lstStyle/>
          <a:p>
            <a:pPr algn="ctr">
              <a:lnSpc>
                <a:spcPct val="107000"/>
              </a:lnSpc>
            </a:pPr>
            <a:r>
              <a:rPr lang="en-US" sz="3000" b="1" dirty="0">
                <a:solidFill>
                  <a:srgbClr val="004990"/>
                </a:solidFill>
                <a:latin typeface="+mj-lt"/>
                <a:ea typeface="Calibri" panose="020F0502020204030204" pitchFamily="34" charset="0"/>
                <a:cs typeface="Avenir-Book"/>
              </a:rPr>
              <a:t>The Dichotomy of Leadership</a:t>
            </a:r>
          </a:p>
        </p:txBody>
      </p:sp>
      <p:pic>
        <p:nvPicPr>
          <p:cNvPr id="2" name="Picture 2">
            <a:extLst>
              <a:ext uri="{FF2B5EF4-FFF2-40B4-BE49-F238E27FC236}">
                <a16:creationId xmlns:a16="http://schemas.microsoft.com/office/drawing/2014/main" id="{01CEE4CB-EC8F-F2C4-C911-486B42B85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92" y="129862"/>
            <a:ext cx="930064" cy="14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4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Simple Light">
      <a:dk1>
        <a:srgbClr val="191919"/>
      </a:dk1>
      <a:lt1>
        <a:srgbClr val="FFFFFF"/>
      </a:lt1>
      <a:dk2>
        <a:srgbClr val="595959"/>
      </a:dk2>
      <a:lt2>
        <a:srgbClr val="EEEEEE"/>
      </a:lt2>
      <a:accent1>
        <a:srgbClr val="9C9C9C"/>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TotalTime>
  <Words>1083</Words>
  <Application>Microsoft Macintosh PowerPoint</Application>
  <PresentationFormat>On-screen Show (16:9)</PresentationFormat>
  <Paragraphs>65</Paragraphs>
  <Slides>7</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Know Your Job, Do Your Job</vt:lpstr>
      <vt:lpstr>Part III</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17</cp:revision>
  <dcterms:modified xsi:type="dcterms:W3CDTF">2024-01-10T17:27:32Z</dcterms:modified>
</cp:coreProperties>
</file>